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1"/>
  </p:notesMasterIdLst>
  <p:sldIdLst>
    <p:sldId id="256" r:id="rId2"/>
    <p:sldId id="464" r:id="rId3"/>
    <p:sldId id="257" r:id="rId4"/>
    <p:sldId id="264" r:id="rId5"/>
    <p:sldId id="265" r:id="rId6"/>
    <p:sldId id="266" r:id="rId7"/>
    <p:sldId id="267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384" r:id="rId17"/>
    <p:sldId id="273" r:id="rId18"/>
    <p:sldId id="274" r:id="rId19"/>
    <p:sldId id="473" r:id="rId20"/>
    <p:sldId id="275" r:id="rId21"/>
    <p:sldId id="475" r:id="rId22"/>
    <p:sldId id="277" r:id="rId23"/>
    <p:sldId id="476" r:id="rId24"/>
    <p:sldId id="394" r:id="rId25"/>
    <p:sldId id="397" r:id="rId26"/>
    <p:sldId id="280" r:id="rId27"/>
    <p:sldId id="477" r:id="rId28"/>
    <p:sldId id="281" r:id="rId29"/>
    <p:sldId id="478" r:id="rId30"/>
    <p:sldId id="479" r:id="rId31"/>
    <p:sldId id="480" r:id="rId32"/>
    <p:sldId id="481" r:id="rId33"/>
    <p:sldId id="482" r:id="rId34"/>
    <p:sldId id="412" r:id="rId35"/>
    <p:sldId id="282" r:id="rId36"/>
    <p:sldId id="483" r:id="rId37"/>
    <p:sldId id="485" r:id="rId38"/>
    <p:sldId id="484" r:id="rId39"/>
    <p:sldId id="488" r:id="rId40"/>
    <p:sldId id="486" r:id="rId41"/>
    <p:sldId id="487" r:id="rId42"/>
    <p:sldId id="283" r:id="rId43"/>
    <p:sldId id="490" r:id="rId44"/>
    <p:sldId id="489" r:id="rId45"/>
    <p:sldId id="491" r:id="rId46"/>
    <p:sldId id="492" r:id="rId47"/>
    <p:sldId id="493" r:id="rId48"/>
    <p:sldId id="495" r:id="rId49"/>
    <p:sldId id="496" r:id="rId50"/>
    <p:sldId id="494" r:id="rId51"/>
    <p:sldId id="497" r:id="rId52"/>
    <p:sldId id="498" r:id="rId53"/>
    <p:sldId id="499" r:id="rId54"/>
    <p:sldId id="500" r:id="rId55"/>
    <p:sldId id="501" r:id="rId56"/>
    <p:sldId id="502" r:id="rId57"/>
    <p:sldId id="290" r:id="rId58"/>
    <p:sldId id="459" r:id="rId59"/>
    <p:sldId id="291" r:id="rId60"/>
    <p:sldId id="442" r:id="rId61"/>
    <p:sldId id="444" r:id="rId62"/>
    <p:sldId id="443" r:id="rId63"/>
    <p:sldId id="445" r:id="rId64"/>
    <p:sldId id="296" r:id="rId65"/>
    <p:sldId id="446" r:id="rId66"/>
    <p:sldId id="433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63" r:id="rId75"/>
    <p:sldId id="462" r:id="rId76"/>
    <p:sldId id="455" r:id="rId77"/>
    <p:sldId id="457" r:id="rId78"/>
    <p:sldId id="503" r:id="rId79"/>
    <p:sldId id="504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19"/>
    <a:srgbClr val="FFCC99"/>
    <a:srgbClr val="FFCCCC"/>
    <a:srgbClr val="FFCC00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6518" autoAdjust="0"/>
  </p:normalViewPr>
  <p:slideViewPr>
    <p:cSldViewPr>
      <p:cViewPr varScale="1">
        <p:scale>
          <a:sx n="49" d="100"/>
          <a:sy n="49" d="100"/>
        </p:scale>
        <p:origin x="1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5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4969596-7C42-4E60-B164-9012B0A23582}" type="datetimeFigureOut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5D52390-B350-4C7E-9331-721C6EED39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97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CEC2D71-8737-4ACD-B355-FF867AB5CB42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32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5AEB1EF-741A-4A63-B1E1-506D60BD1100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846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A72DFB9-AC06-421A-B813-EF2E5C947697}" type="slidenum">
              <a:rPr lang="en-US" altLang="zh-CN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756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1DCB3AB-66B6-47C7-8403-66153CBDEFA2}" type="slidenum">
              <a:rPr lang="en-US" altLang="zh-CN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83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4987B90-5A53-40AC-B995-52A6F904EF27}" type="slidenum">
              <a:rPr lang="en-US" altLang="zh-CN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1DCB3AB-66B6-47C7-8403-66153CBDEFA2}" type="slidenum">
              <a:rPr lang="en-US" altLang="zh-CN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9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695432C-989C-45A0-A61D-3418CC8AE1E2}" type="slidenum">
              <a:rPr lang="en-US" altLang="zh-CN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431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27557A9-A6D2-4CBE-9E8E-653556297EC7}" type="slidenum">
              <a:rPr lang="en-US" altLang="zh-CN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08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6E304EC-580D-4940-855A-ED7FC022C4C7}" type="slidenum">
              <a:rPr lang="en-US" altLang="zh-CN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02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AA5B319-61A3-4B2D-999D-6CAAE5451475}" type="slidenum">
              <a:rPr lang="en-US" altLang="zh-CN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44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296882F-0BC2-4024-AFF3-053E29CD4881}" type="slidenum">
              <a:rPr lang="en-US" altLang="zh-CN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37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133AEAF-A88F-4C13-B7E8-A50D59F30DA1}" type="slidenum">
              <a:rPr lang="en-US" altLang="zh-CN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199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7B7B493-1B4D-4161-B0CA-E42E2840847E}" type="slidenum">
              <a:rPr lang="en-US" altLang="zh-CN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53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19ECFC6-5C94-4C45-AA42-F75014B9D0F6}" type="slidenum">
              <a:rPr lang="en-US" altLang="zh-CN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10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133AEAF-A88F-4C13-B7E8-A50D59F30DA1}" type="slidenum">
              <a:rPr lang="en-US" altLang="zh-CN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70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A9696CC-C218-47D2-90E1-F3612E15BB35}" type="slidenum">
              <a:rPr lang="en-US" altLang="zh-CN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657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46471DA-2502-4DEA-9864-08567B30B710}" type="slidenum">
              <a:rPr lang="en-US" altLang="zh-CN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74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FCCCAF0-D284-426C-9342-EA537FE96ED8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94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F081718-FECF-454F-9B15-1FE740C13033}" type="slidenum">
              <a:rPr lang="en-US" altLang="zh-CN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52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2390-B350-4C7E-9331-721C6EED3956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61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2599C68-72D2-49EE-920F-8B74D4E5CA19}" type="slidenum">
              <a:rPr lang="en-US" altLang="zh-CN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11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8EB6B6-9DD7-4417-AC43-77C3DF9939E1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074D43A-C51B-4550-9A90-56E04C14F6D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20598B-BBD9-4BD6-B721-158BFBD3FFC1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F1C689-B489-4438-923B-44067563A67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9B042E-738D-470D-A372-81859702BFB9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1454B-E8C1-4B2E-896D-71F45E2A75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2D1853-BE51-4C95-8580-EE8C65F105E3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D7FE72-E35D-4123-986C-6B0ED0B716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8CE7A-074D-4C9E-A65B-9BB47F6C41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9A7D8D-A303-4C41-840E-F0593D1CC700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69854-DA39-4677-BDAD-B40AFC1CB5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7B022B-10BC-4F71-AEF1-15AD9D60A439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9DBFD8-CDEB-4CA8-B5A9-199382716E6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69594C-4139-40F7-8E29-E52E522FF7EF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7A441-7547-475E-B4CA-C226C431FE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60A68A-64DC-4E23-91FC-078DB6CF148B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537A8E-DCDF-47C6-BC9B-AA66E322F9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79D50-74CE-4652-A0E7-C7EED4C9445E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49A73-CB4D-43F0-9CED-A48FBF1FB3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642911-D1F4-4423-A29C-31ED6B5FA462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BB79C5-C3DE-4A17-A79D-121977CBB74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14DB9-E3CC-40A9-A400-C08918645D98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4B129-6F28-47C8-BEC5-58037DB55A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C9C1E-3ECB-41FA-A5DB-83318C6372E5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56F949-B9AB-4B78-BAE1-C257DCD45C3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19423AFE-7144-4661-8B1F-570ED783682C}" type="datetime1">
              <a:rPr lang="en-US" altLang="zh-CN"/>
              <a:pPr/>
              <a:t>4/18/19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CB0084BF-8FA6-4DD0-83FE-85F100CC326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22" r:id="rId7"/>
    <p:sldLayoutId id="2147483732" r:id="rId8"/>
    <p:sldLayoutId id="2147483733" r:id="rId9"/>
    <p:sldLayoutId id="2147483723" r:id="rId10"/>
    <p:sldLayoutId id="2147483724" r:id="rId11"/>
    <p:sldLayoutId id="2147483725" r:id="rId12"/>
    <p:sldLayoutId id="2147483734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api/javafx/stage/FileChooser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java\book\jdk150.chm::/jdk150/api/java/io/InputStrea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java\book\jdk150.chm::/jdk150/api/java/io/InputStream.html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java\book\jdk150.chm::/jdk150/api/java/io/OutputStream.html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java\book\jdk150.chm::/jdk150/api/java/lang/Runtime.html" TargetMode="External"/><Relationship Id="rId2" Type="http://schemas.openxmlformats.org/officeDocument/2006/relationships/hyperlink" Target="mk:@MSITStore:D:\java\book\jdk150.chm::/jdk150/api/java/lang/Proc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java\book\jdk150.chm::/jdk150/api/java/lang/String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ifeve.com/overvie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80E6"/>
                </a:solidFill>
                <a:latin typeface="Goudy Sans Medium"/>
              </a:rPr>
              <a:t>Chapter 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15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Files,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 </a:t>
            </a:r>
            <a:r>
              <a:rPr lang="en-US" altLang="zh-CN" dirty="0" err="1">
                <a:solidFill>
                  <a:srgbClr val="3380E6"/>
                </a:solidFill>
                <a:latin typeface="Goudy Sans Medium"/>
              </a:rPr>
              <a:t>Input/Output</a:t>
            </a:r>
            <a:br>
              <a:rPr lang="en-US" altLang="zh-CN" dirty="0">
                <a:solidFill>
                  <a:srgbClr val="3380E6"/>
                </a:solidFill>
                <a:latin typeface="Goudy Sans Medium"/>
              </a:rPr>
            </a:b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Streams, NIO and XML Serialization</a:t>
            </a:r>
            <a:endParaRPr lang="en-US" dirty="0">
              <a:solidFill>
                <a:srgbClr val="3380E6"/>
              </a:solidFill>
              <a:latin typeface="Goudy Sans Medium"/>
            </a:endParaRP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zh-CN" dirty="0">
                <a:ea typeface="宋体" pitchFamily="2" charset="-122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57971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Example: getting file and directory information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1988840"/>
            <a:ext cx="7488832" cy="4308872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java.io.IOException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java.nio.file.DirectoryStream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java.nio.file.Files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java.nio.file.Path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java.nio.file.Paths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java.util.Scanner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class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FileAndDirectoryInfo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{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void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main(String[] 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args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throws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IOException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{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Scanner </a:t>
            </a:r>
            <a:r>
              <a:rPr lang="en-US" altLang="zh-CN" sz="1600" u="sng" kern="0" dirty="0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input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600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new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Scanner(System.</a:t>
            </a:r>
            <a:r>
              <a:rPr lang="en-US" altLang="zh-CN" sz="1600" b="1" i="1" kern="0" dirty="0">
                <a:solidFill>
                  <a:srgbClr val="0000C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System.</a:t>
            </a:r>
            <a:r>
              <a:rPr lang="en-US" altLang="zh-CN" sz="1600" b="1" i="1" kern="0" dirty="0" err="1">
                <a:solidFill>
                  <a:srgbClr val="0000C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out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.println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kern="0" dirty="0">
                <a:solidFill>
                  <a:srgbClr val="2A00FF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"Enter file or directory name:"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);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 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</a:t>
            </a:r>
            <a:r>
              <a:rPr lang="en-US" altLang="zh-CN" sz="1600" kern="0" dirty="0">
                <a:solidFill>
                  <a:srgbClr val="3F7F5F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// create Path object based on user input</a:t>
            </a:r>
            <a:endParaRPr lang="zh-CN" altLang="zh-CN" sz="1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     Path 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path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= Paths.</a:t>
            </a:r>
            <a:r>
              <a:rPr lang="en-US" altLang="zh-CN" sz="1600" i="1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get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kern="0" dirty="0" err="1">
                <a:solidFill>
                  <a:srgbClr val="6A3E3E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input</a:t>
            </a:r>
            <a:r>
              <a:rPr lang="en-US" altLang="zh-CN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.nextLine</a:t>
            </a:r>
            <a:r>
              <a:rPr lang="en-US" altLang="zh-CN" sz="16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2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5185" y="188640"/>
            <a:ext cx="8892480" cy="6340197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exists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altLang="zh-CN" sz="14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if path exists, output info about it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display file (or directory) information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n%s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exists%n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.getFileName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directory%n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isDirectory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"Is not"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an absolute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path%n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.isAbsolute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 ?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"Is"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"Is not"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"Last modified: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getLastModifiedTime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"Size: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Files.size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"Path: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"Absolute path: 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.toAbsolutePath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isDirectory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altLang="zh-CN" sz="14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output directory listing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nDirectory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contents:%n"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object for iterating through a directory's contents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&lt;Path&gt; </a:t>
            </a:r>
            <a:r>
              <a:rPr lang="en-US" altLang="zh-CN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newDirectoryStream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(Path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directoryStream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not file or directory, output error message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does not </a:t>
            </a:r>
            <a:r>
              <a:rPr lang="en-US" altLang="zh-CN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exist%n</a:t>
            </a:r>
            <a:r>
              <a:rPr lang="en-US" altLang="zh-CN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end class </a:t>
            </a:r>
            <a:r>
              <a:rPr lang="en-US" altLang="zh-CN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FileAndDirectoryInfo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59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8487"/>
            <a:ext cx="38004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2856"/>
            <a:ext cx="56388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03778"/>
            <a:ext cx="54292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518822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Separator Characters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Windows computer, the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separator character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backslash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(\).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Linux or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it’s a forward slash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(/).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processes both characters identically in a pathname.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example,if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were to use the path c:\Program Files\Java\jdk1.6.0_11\demo/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jfc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would still process the path properly.</a:t>
            </a:r>
          </a:p>
          <a:p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71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7019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17imageslides_Page_12.png"/>
          <p:cNvPicPr>
            <a:picLocks noGrp="1" noChangeAspect="1"/>
          </p:cNvPicPr>
          <p:nvPr isPhoto="1"/>
        </p:nvPicPr>
        <p:blipFill>
          <a:blip r:embed="rId2" cstate="print"/>
          <a:srcRect r="21667" b="58221"/>
          <a:stretch>
            <a:fillRect/>
          </a:stretch>
        </p:blipFill>
        <p:spPr bwMode="auto">
          <a:xfrm>
            <a:off x="-136754" y="609600"/>
            <a:ext cx="9280754" cy="300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15.4  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Sequential Text Files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Sequential-access files store records in order by the record-key field.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Text files are human-readable files.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</a:t>
            </a:r>
            <a:br>
              <a:rPr lang="en-US" dirty="0">
                <a:solidFill>
                  <a:srgbClr val="59D9B3"/>
                </a:solidFill>
                <a:latin typeface="Arial"/>
              </a:rPr>
            </a:br>
            <a:r>
              <a:rPr lang="en-US" dirty="0">
                <a:solidFill>
                  <a:srgbClr val="59D9B3"/>
                </a:solidFill>
                <a:latin typeface="Arial"/>
              </a:rPr>
              <a:t>Text File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imposes no structure on a file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Notions such as records do not exist as part of the Java language.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You must structure files to meet the requirements of your applications.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4DAE6-9EFC-3945-9494-3A6CB635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786"/>
            <a:ext cx="8695405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>
          <a:xfrm>
            <a:off x="442236" y="1268760"/>
            <a:ext cx="8229600" cy="5328592"/>
          </a:xfrm>
          <a:solidFill>
            <a:schemeClr val="bg1"/>
          </a:solidFill>
        </p:spPr>
        <p:txBody>
          <a:bodyPr/>
          <a:lstStyle/>
          <a:p>
            <a:r>
              <a:rPr lang="en-US" altLang="zh-CN" sz="2400" dirty="0"/>
              <a:t>In this chapter you’ll: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Create, read, write and update files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Retrieve information about files and directories using features of the NIO.2 APIs.</a:t>
            </a:r>
          </a:p>
          <a:p>
            <a:pPr lvl="1"/>
            <a:r>
              <a:rPr lang="en-US" altLang="zh-CN" sz="2000" dirty="0"/>
              <a:t>Learn the differences between </a:t>
            </a:r>
            <a:r>
              <a:rPr lang="en-US" altLang="zh-CN" sz="2000" dirty="0">
                <a:solidFill>
                  <a:srgbClr val="FF0000"/>
                </a:solidFill>
              </a:rPr>
              <a:t>text files and binary files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Use class </a:t>
            </a:r>
            <a:r>
              <a:rPr lang="en-US" altLang="zh-CN" sz="2000" dirty="0">
                <a:solidFill>
                  <a:srgbClr val="FF0000"/>
                </a:solidFill>
              </a:rPr>
              <a:t>Formatter</a:t>
            </a:r>
            <a:r>
              <a:rPr lang="en-US" altLang="zh-CN" sz="2000" dirty="0"/>
              <a:t> to output text to a file.</a:t>
            </a:r>
          </a:p>
          <a:p>
            <a:pPr lvl="1"/>
            <a:r>
              <a:rPr lang="en-US" altLang="zh-CN" sz="2000" dirty="0"/>
              <a:t>Use class </a:t>
            </a:r>
            <a:r>
              <a:rPr lang="en-US" altLang="zh-CN" sz="2000" dirty="0">
                <a:solidFill>
                  <a:srgbClr val="FF0000"/>
                </a:solidFill>
              </a:rPr>
              <a:t>Scanner</a:t>
            </a:r>
            <a:r>
              <a:rPr lang="en-US" altLang="zh-CN" sz="2000" dirty="0"/>
              <a:t> to input text from a file.</a:t>
            </a:r>
          </a:p>
          <a:p>
            <a:pPr lvl="1"/>
            <a:r>
              <a:rPr lang="en-US" altLang="zh-CN" sz="2000" dirty="0"/>
              <a:t>Use sequential file processing to develop a real-world credit-inquiry program.</a:t>
            </a:r>
          </a:p>
          <a:p>
            <a:pPr lvl="1"/>
            <a:r>
              <a:rPr lang="en-US" altLang="zh-CN" sz="2000" dirty="0"/>
              <a:t>Write objects to and read objects from a file using </a:t>
            </a:r>
            <a:r>
              <a:rPr lang="en-US" altLang="zh-CN" sz="2000" dirty="0">
                <a:solidFill>
                  <a:srgbClr val="FF0000"/>
                </a:solidFill>
              </a:rPr>
              <a:t>XML serialization </a:t>
            </a:r>
            <a:r>
              <a:rPr lang="en-US" altLang="zh-CN" sz="2000" dirty="0"/>
              <a:t>and the </a:t>
            </a:r>
            <a:r>
              <a:rPr lang="en-US" altLang="zh-CN" sz="2000" dirty="0">
                <a:solidFill>
                  <a:srgbClr val="FF0000"/>
                </a:solidFill>
              </a:rPr>
              <a:t>JAXB</a:t>
            </a:r>
            <a:r>
              <a:rPr lang="en-US" altLang="zh-CN" sz="2000" dirty="0"/>
              <a:t> (Java Architecture for XML Binding) APIs.</a:t>
            </a:r>
          </a:p>
          <a:p>
            <a:pPr lvl="1"/>
            <a:r>
              <a:rPr lang="en-US" altLang="zh-CN" sz="2000" dirty="0"/>
              <a:t>Use a </a:t>
            </a:r>
            <a:r>
              <a:rPr lang="en-US" altLang="zh-CN" sz="2000" dirty="0" err="1">
                <a:solidFill>
                  <a:srgbClr val="FF0000"/>
                </a:solidFill>
              </a:rPr>
              <a:t>JFileChooser</a:t>
            </a:r>
            <a:r>
              <a:rPr lang="en-US" altLang="zh-CN" sz="2000" dirty="0"/>
              <a:t> dialog to allow users to select files or directories on disk.</a:t>
            </a:r>
          </a:p>
          <a:p>
            <a:pPr lvl="1"/>
            <a:r>
              <a:rPr lang="en-US" altLang="zh-CN" sz="2000" dirty="0"/>
              <a:t>Optionally use </a:t>
            </a:r>
            <a:r>
              <a:rPr lang="en-US" altLang="zh-CN" sz="2000" dirty="0">
                <a:solidFill>
                  <a:srgbClr val="FF0000"/>
                </a:solidFill>
              </a:rPr>
              <a:t>java.io</a:t>
            </a:r>
            <a:r>
              <a:rPr lang="en-US" altLang="zh-CN" sz="2000" dirty="0"/>
              <a:t> interfaces and classes to perform </a:t>
            </a:r>
            <a:r>
              <a:rPr lang="en-US" altLang="zh-CN" sz="2000" dirty="0" err="1"/>
              <a:t>bytebased</a:t>
            </a:r>
            <a:r>
              <a:rPr lang="en-US" altLang="zh-CN" sz="2000" dirty="0"/>
              <a:t> and character-based input and output.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51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</a:t>
            </a:r>
            <a:br>
              <a:rPr lang="en-US" dirty="0">
                <a:solidFill>
                  <a:srgbClr val="59D9B3"/>
                </a:solidFill>
                <a:latin typeface="Arial"/>
              </a:rPr>
            </a:br>
            <a:r>
              <a:rPr lang="en-US" dirty="0">
                <a:solidFill>
                  <a:srgbClr val="59D9B3"/>
                </a:solidFill>
                <a:latin typeface="Arial"/>
              </a:rPr>
              <a:t>Text File (cont.)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outputs formatted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 to the specified stream.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constructor with one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argument receives the name of the file, including its path.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path is not specified, the JVM assumes that the file is in the directory from which the program was executed.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the file does not exist, it will be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created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an existing file is opened, its contents are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truncated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8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SecurityException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user does not have permission to write data to the file.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FileNotFoundException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file does not exist and a new file cannot be created. </a:t>
            </a: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FormatterClosedException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occurs if the Formatter object is closed when you attempt to use it  to write into a file. </a:t>
            </a: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0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hasNext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determines whether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the end-of-file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key combination has been entered.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NoSuchElementException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data being read by a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is in the wrong format or if there is no more data to input.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format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works like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System.out.printf</a:t>
            </a:r>
            <a:endParaRPr lang="en-US" altLang="zh-CN" sz="25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FormatterClosedException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occurs if the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closed when you attempt to output.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Formatter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sz="25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close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closes the file.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method </a:t>
            </a:r>
            <a:r>
              <a:rPr lang="en-US" altLang="zh-CN" sz="21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close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not called explicitly, the operating system normally will close the file when program execution terminates.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3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15.4.1 Creating a Sequential-Access Text File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</a:t>
            </a:r>
            <a:r>
              <a:rPr lang="en-US" altLang="zh-CN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System.exit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terminates an application.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argument of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successful program termination.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nonzero value, normally indicates that an error has occurred.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argument is useful if the program is executed from a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batch file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on Windows or a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shell script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on UNIX/Linux/Mac OS X.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0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17imageslides_Page_2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4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17imageslides_Page_2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15.4.2 Reading Data from a Sequential-Access Text File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closed before data is input, an </a:t>
            </a:r>
            <a:r>
              <a:rPr lang="en-US" altLang="zh-CN" b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IllegalStateException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occurs.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7F80F6-F600-EF4D-8BE7-5F6A88F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9" y="332656"/>
            <a:ext cx="855412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15.4.3 Case Study: A Credit-Inquiry Program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retrieve data sequentially from a file, programs start from the beginning of the file and read all the data consecutively until the desired information is found.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 might be necessary to process the file sequentially several times (from the beginning of the file) during the execution of a program.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Scanner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does not allow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repositioning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the beginning of the file.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program must close the file and reopen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F9375-F1D6-1D40-B557-9D285E7D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1AEFB-4D92-F249-8722-E708C184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916832"/>
            <a:ext cx="7531760" cy="3024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AECBAE-012C-6340-A0AA-757EA325B736}"/>
              </a:ext>
            </a:extLst>
          </p:cNvPr>
          <p:cNvSpPr/>
          <p:nvPr/>
        </p:nvSpPr>
        <p:spPr>
          <a:xfrm>
            <a:off x="1043608" y="449262"/>
            <a:ext cx="4546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 err="1">
                <a:solidFill>
                  <a:srgbClr val="3F3F3F"/>
                </a:solidFill>
                <a:latin typeface="font0000000022115a4b"/>
              </a:rPr>
              <a:t>MenuOption</a:t>
            </a:r>
            <a:r>
              <a:rPr lang="en" altLang="zh-CN" sz="3200" dirty="0">
                <a:solidFill>
                  <a:srgbClr val="3F3F3F"/>
                </a:solidFill>
                <a:latin typeface="font0000000022115a4b"/>
              </a:rPr>
              <a:t> </a:t>
            </a:r>
            <a:r>
              <a:rPr lang="en" altLang="zh-CN" sz="3200" dirty="0" err="1">
                <a:solidFill>
                  <a:srgbClr val="3F3F3F"/>
                </a:solidFill>
                <a:latin typeface="font0000000022115a4b"/>
              </a:rPr>
              <a:t>enum</a:t>
            </a:r>
            <a:r>
              <a:rPr lang="en" altLang="zh-CN" sz="3200" dirty="0">
                <a:solidFill>
                  <a:srgbClr val="3F3F3F"/>
                </a:solidFill>
                <a:latin typeface="font0000000022115a4b"/>
              </a:rPr>
              <a:t> </a:t>
            </a:r>
            <a:endParaRPr lang="e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146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15.1  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stored in variables and arrays is temporary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It’s lost when a local variable goes out of scope or when the program terminates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For long-term retention of  data, computers use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Computers store files on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secondary storage devices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hard disks, optical disks, flash drives and magnetic tapes.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maintained in files is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persistent data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because it exists beyond the duration of program execution. 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231ABC-FA1A-B845-AA21-29E909CA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34"/>
            <a:ext cx="7920880" cy="66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2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0F196-9664-244F-B1BC-5D4FF778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E21B0-6D07-3C44-86FB-1A3FC424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" y="332655"/>
            <a:ext cx="8571426" cy="53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6631EE-44CF-324F-B5C7-57F989F3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404664"/>
            <a:ext cx="836274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2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48726-AA92-D44C-940C-3574BC9A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" y="1196752"/>
            <a:ext cx="903203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8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0DD473-FD7C-454D-B68E-66DC4B75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3"/>
            <a:ext cx="7344816" cy="247094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15.4.4 Updating Sequential-Access Files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data in many sequential files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cannot be modified without the risk of destroying other data in the file.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Rewriting the entire file is uneconomical to update just one record, but reasonable if a substantial number of records need to be updated.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025-1AC4-3D4D-8AB9-CED04864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15.5  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XML 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7147A-E890-6A49-8717-F00ABA87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want to write an entire object to or read an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object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file or as you’ll see in the online REST Web Services chapter over a network connection. 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 (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 is a widely used language for describing data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APIs for manipulating objects as XML are built into Java SE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2BE566-A600-FF4A-8C25-21AADA1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43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025-1AC4-3D4D-8AB9-CED04864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15.5  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XML 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7147A-E890-6A49-8717-F00ABA87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we’ll manipulate objects using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JAXB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(Java Architecture for XML Binding). </a:t>
            </a:r>
          </a:p>
          <a:p>
            <a:endParaRPr kumimoji="1" lang="zh-CN" altLang="en-US" dirty="0"/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2BE566-A600-FF4A-8C25-21AADA1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8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07F93-0CC6-4540-89CE-40AAC1B6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15.5.1 Creating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a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Sequential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File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Using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XML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Serialization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020A2F-DD46-464A-AD92-37DABB667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JAXB works with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POJOs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(plain old Java objects)— no special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superclasses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interfaces are required for XML-serialization support.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JAXB serializes only an object’s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instance variables and public read–write properties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read–write property is defined by creating get and set methods with specific naming conventions.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74D4F9-8F5A-1248-82D5-FBE52927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4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D217FF-5ED2-3149-B5B9-50AA0E3A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18992-3FD5-E84C-A411-AEFB363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50" y="332656"/>
            <a:ext cx="845455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9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927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views each file as a sequential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stream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of bytes</a:t>
            </a: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 marL="109537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  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fig. 15.1 </a:t>
            </a:r>
            <a:r>
              <a:rPr lang="en-US" altLang="zh-CN" sz="1800" b="1" dirty="0">
                <a:latin typeface="Times New Roman" pitchFamily="18" charset="0"/>
                <a:ea typeface="宋体" pitchFamily="2" charset="-122"/>
              </a:rPr>
              <a:t>Java’s view of a file of n bytes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Every operating system provides a mechanism to determine the end of a file, such as an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end-of-file marker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or a count of the total bytes in the file that is recorded in a system-maintained administrative data structure. </a:t>
            </a:r>
          </a:p>
          <a:p>
            <a:pPr eaLnBrk="1" hangingPunct="1"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32856"/>
            <a:ext cx="47910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6D9E10-D4DA-3446-89D9-F82DEF30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7848872" cy="55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DC07C-5234-F043-85B7-DBA320AF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385BA9-8F86-DE48-A181-C908C89D8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/>
          <a:stretch/>
        </p:blipFill>
        <p:spPr>
          <a:xfrm>
            <a:off x="5598" y="764704"/>
            <a:ext cx="903373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4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9D9B3"/>
                </a:solidFill>
                <a:latin typeface="Arial"/>
              </a:rPr>
              <a:t>15.5.1 Creating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a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Sequential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File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Using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XML</a:t>
            </a:r>
            <a:r>
              <a:rPr lang="zh-CN" altLang="en-US" dirty="0">
                <a:solidFill>
                  <a:srgbClr val="59D9B3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Serialization(cont.)</a:t>
            </a:r>
            <a:endParaRPr 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" altLang="zh-CN" dirty="0">
                <a:solidFill>
                  <a:srgbClr val="FF0000"/>
                </a:solidFill>
              </a:rPr>
              <a:t>   @</a:t>
            </a:r>
            <a:r>
              <a:rPr lang="en" altLang="zh-CN" dirty="0" err="1">
                <a:solidFill>
                  <a:srgbClr val="FF0000"/>
                </a:solidFill>
              </a:rPr>
              <a:t>XmlElement</a:t>
            </a:r>
            <a:r>
              <a:rPr lang="en" altLang="zh-CN" dirty="0">
                <a:solidFill>
                  <a:srgbClr val="FF0000"/>
                </a:solidFill>
              </a:rPr>
              <a:t>(name="account") </a:t>
            </a: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annotation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XMLElement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that the private instance variable should be serialized.</a:t>
            </a:r>
          </a:p>
          <a:p>
            <a:pPr eaLnBrk="1" hangingPunct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annotation is required because the instance variable is not public and there’s no corresponding public read– write property.</a:t>
            </a:r>
          </a:p>
          <a:p>
            <a:pPr eaLnBrk="1" hangingPunct="1"/>
            <a:r>
              <a:rPr lang="en" altLang="zh-CN" dirty="0">
                <a:solidFill>
                  <a:srgbClr val="FF0000"/>
                </a:solidFill>
              </a:rPr>
              <a:t>name=“account”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represent each of the List’s Account objects in the serialized output. </a:t>
            </a:r>
          </a:p>
          <a:p>
            <a:pPr eaLnBrk="1" hangingPunct="1"/>
            <a:endParaRPr lang="en" altLang="zh-CN" dirty="0">
              <a:solidFill>
                <a:srgbClr val="FF0000"/>
              </a:solidFill>
            </a:endParaRPr>
          </a:p>
          <a:p>
            <a:pPr eaLnBrk="1" hangingPunct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02764F9-967E-564F-999C-BD29FA22D60B}"/>
              </a:ext>
            </a:extLst>
          </p:cNvPr>
          <p:cNvGrpSpPr/>
          <p:nvPr/>
        </p:nvGrpSpPr>
        <p:grpSpPr>
          <a:xfrm>
            <a:off x="251519" y="332656"/>
            <a:ext cx="8316519" cy="5328592"/>
            <a:chOff x="251519" y="332656"/>
            <a:chExt cx="8316519" cy="53285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3F1830-CBF2-4540-B362-D7CA68C3B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31"/>
            <a:stretch/>
          </p:blipFill>
          <p:spPr>
            <a:xfrm>
              <a:off x="251519" y="332656"/>
              <a:ext cx="8316519" cy="5328592"/>
            </a:xfrm>
            <a:prstGeom prst="rect">
              <a:avLst/>
            </a:prstGeom>
          </p:spPr>
        </p:pic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5CFC8B12-3BCA-1A49-BAB3-E1EFAD99D4A2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2348880"/>
              <a:ext cx="3024336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0280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8448095-F0B1-4846-9C35-23BB15F3147A}"/>
              </a:ext>
            </a:extLst>
          </p:cNvPr>
          <p:cNvGrpSpPr/>
          <p:nvPr/>
        </p:nvGrpSpPr>
        <p:grpSpPr>
          <a:xfrm>
            <a:off x="-88773" y="620688"/>
            <a:ext cx="9213788" cy="5616624"/>
            <a:chOff x="-88773" y="620688"/>
            <a:chExt cx="9213788" cy="561662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2278A83-268E-8C48-9755-33647887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773" y="620688"/>
              <a:ext cx="9213788" cy="5616624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257532F8-E8C6-5746-B5B5-6DC9191505F8}"/>
                </a:ext>
              </a:extLst>
            </p:cNvPr>
            <p:cNvCxnSpPr/>
            <p:nvPr/>
          </p:nvCxnSpPr>
          <p:spPr>
            <a:xfrm>
              <a:off x="1403648" y="4869160"/>
              <a:ext cx="3672408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32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A05501-836B-B84E-BDDE-4DB7E228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E78CD-D3BF-3E42-B8EC-3B5F76C1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" y="260647"/>
            <a:ext cx="8072699" cy="6458159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0C51A98-94D6-C644-A9C6-1A024B6F3C50}"/>
              </a:ext>
            </a:extLst>
          </p:cNvPr>
          <p:cNvCxnSpPr/>
          <p:nvPr/>
        </p:nvCxnSpPr>
        <p:spPr>
          <a:xfrm>
            <a:off x="1259632" y="3212976"/>
            <a:ext cx="626469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7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280A-C68C-B549-820B-BFC02B5E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0828E9-B7F4-E245-B2BD-10978CEDE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JavaFX classes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FileChooser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DirectoryChooser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(package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javafx.stage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display dialogs that enable the user to select a file or directory, respectively. 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DFEDBC-EEE2-6C45-8CAC-9815B942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4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3D4C6-E8D9-964A-B0A0-F87C67F7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A082A6-13A5-9D44-82B6-3DA43A3B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50829"/>
            <a:ext cx="6946602" cy="48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3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BC074-EEA3-6749-9760-A7E3F395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1622"/>
            <a:ext cx="5472608" cy="3438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90C927-6659-2044-9AC5-7321204B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593703"/>
            <a:ext cx="6203446" cy="32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2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04F62E-32EB-4341-8677-34549BD6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4699124" cy="2961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9B56FF-28A7-3742-9ADE-D3D2F4D2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780" y="1916832"/>
            <a:ext cx="6959219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File streams can be used to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input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output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data as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bytes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or </a:t>
            </a:r>
            <a:r>
              <a:rPr lang="en-US" altLang="zh-CN" sz="2500" dirty="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characters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marL="365125" lvl="1" indent="-255588" eaLnBrk="1" hangingPunct="1">
              <a:lnSpc>
                <a:spcPct val="150000"/>
              </a:lnSpc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binary files</a:t>
            </a:r>
          </a:p>
          <a:p>
            <a:pPr marL="603250" lvl="2" indent="-255588" eaLnBrk="1" hangingPunct="1">
              <a:lnSpc>
                <a:spcPct val="150000"/>
              </a:lnSpc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byte-based streams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Streams that input and output bytes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text files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character-based streams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Streams that input and output characters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3D4C6-E8D9-964A-B0A0-F87C67F7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E2DA5E-2AA6-364A-91D6-C7CC16483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JavaFX GUI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</a:p>
          <a:p>
            <a:pPr lvl="1"/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BorderPane’s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placed a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BorderPane’s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center, we placed a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with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3F7207-09D3-3E40-845A-BD7CAB5B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6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E3310-7F58-5248-9D31-4551217D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15.6  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FileChooser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004DCC"/>
                </a:solidFill>
                <a:latin typeface="Arial"/>
              </a:rPr>
              <a:t>DirectorChooser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Dialogs</a:t>
            </a:r>
            <a:r>
              <a:rPr lang="zh-CN" altLang="en-US" dirty="0">
                <a:solidFill>
                  <a:srgbClr val="004DCC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(cont.)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6466E-5A12-3649-9967-2AC0E4B3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 other controls onto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first Button, we set: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property to "Select File",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selectFileButton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 Action event handler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selectFileButtonPressed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second Button, we set: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property to "Select Directory",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fx:id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selectDirectoryButton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 Action event handler to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selectDirectoryButtonPressed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52E607-97C0-4640-8F47-9D0E54B4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5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66DC96-C84E-5740-9686-3A647849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548680"/>
            <a:ext cx="902007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4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15C069-A0A2-A147-AA63-0A2912D3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797021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4510D1-8150-2749-A622-E25C8960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404664"/>
            <a:ext cx="8363511" cy="5256584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E26CBB6-E008-7244-AFEF-5D3B5515D714}"/>
              </a:ext>
            </a:extLst>
          </p:cNvPr>
          <p:cNvCxnSpPr/>
          <p:nvPr/>
        </p:nvCxnSpPr>
        <p:spPr>
          <a:xfrm>
            <a:off x="1763688" y="1556792"/>
            <a:ext cx="511256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D9D09C2-2237-494E-972D-91A37CB85E42}"/>
              </a:ext>
            </a:extLst>
          </p:cNvPr>
          <p:cNvCxnSpPr>
            <a:cxnSpLocks/>
          </p:cNvCxnSpPr>
          <p:nvPr/>
        </p:nvCxnSpPr>
        <p:spPr>
          <a:xfrm>
            <a:off x="1763688" y="2564904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FA35E1D-3791-E444-870B-0097C7BFA29B}"/>
              </a:ext>
            </a:extLst>
          </p:cNvPr>
          <p:cNvCxnSpPr>
            <a:cxnSpLocks/>
          </p:cNvCxnSpPr>
          <p:nvPr/>
        </p:nvCxnSpPr>
        <p:spPr>
          <a:xfrm>
            <a:off x="1763688" y="3500438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87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8CF486-559D-7243-A938-C25B8C6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645262" cy="525658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E14A1E6-33C8-DC4A-A149-361428A6D767}"/>
              </a:ext>
            </a:extLst>
          </p:cNvPr>
          <p:cNvCxnSpPr>
            <a:cxnSpLocks/>
          </p:cNvCxnSpPr>
          <p:nvPr/>
        </p:nvCxnSpPr>
        <p:spPr>
          <a:xfrm>
            <a:off x="1763688" y="2564904"/>
            <a:ext cx="561662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C8E4601-3515-4E4B-B15C-C11A40D3BAA0}"/>
              </a:ext>
            </a:extLst>
          </p:cNvPr>
          <p:cNvCxnSpPr>
            <a:cxnSpLocks/>
          </p:cNvCxnSpPr>
          <p:nvPr/>
        </p:nvCxnSpPr>
        <p:spPr>
          <a:xfrm>
            <a:off x="1691680" y="1628800"/>
            <a:ext cx="6840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D605DE6-741F-E04F-B3F7-E451B1491C37}"/>
              </a:ext>
            </a:extLst>
          </p:cNvPr>
          <p:cNvCxnSpPr>
            <a:cxnSpLocks/>
          </p:cNvCxnSpPr>
          <p:nvPr/>
        </p:nvCxnSpPr>
        <p:spPr>
          <a:xfrm flipV="1">
            <a:off x="1691680" y="3500438"/>
            <a:ext cx="4968552" cy="222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1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8E4B9-ECB2-884B-BA1C-563FC103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F1430-D7F8-A746-946C-3940538F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0"/>
            <a:ext cx="6948089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13CAA-E379-5449-A346-1C864A6C28D8}"/>
              </a:ext>
            </a:extLst>
          </p:cNvPr>
          <p:cNvSpPr txBox="1"/>
          <p:nvPr/>
        </p:nvSpPr>
        <p:spPr>
          <a:xfrm>
            <a:off x="6444207" y="5589240"/>
            <a:ext cx="230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3"/>
              </a:rPr>
              <a:t>https://docs.oracle.com/javase/8/javafx/api/javafx/stage/FileChooser.html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60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7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Additional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java.io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 Classes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section overviews additional interfaces and classes (from package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java.io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for byte-based input and output streams and character-based input and output streams.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6AE183-451B-7C45-A1A5-325C04A5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D12F7-AAA9-2947-92F1-F479BC4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25" y="0"/>
            <a:ext cx="6205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5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7</a:t>
            </a:r>
            <a:r>
              <a:rPr lang="en-US" dirty="0">
                <a:solidFill>
                  <a:srgbClr val="59D9B3"/>
                </a:solidFill>
                <a:latin typeface="Arial"/>
              </a:rPr>
              <a:t>.1 Interfaces and Classes for Byte-Based Input and Output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classes that declare methods for performing byte-based input and output</a:t>
            </a:r>
          </a:p>
          <a:p>
            <a:pPr lvl="1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Method Summary </a:t>
            </a:r>
          </a:p>
          <a:p>
            <a:pPr lvl="2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available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Returns the number of bytes that can be read </a:t>
            </a:r>
          </a:p>
          <a:p>
            <a:pPr lvl="2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close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</a:t>
            </a:r>
          </a:p>
          <a:p>
            <a:pPr lvl="2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mark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readlimit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3" eaLnBrk="1" hangingPunct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Marks the current position in this input stream. </a:t>
            </a:r>
          </a:p>
          <a:p>
            <a:pPr lvl="2" eaLnBrk="1" hangingPunct="1"/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boolean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  <a:hlinkClick r:id="rId3" action="ppaction://hlinkfile"/>
              </a:rPr>
              <a:t>markSupported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Java program </a:t>
            </a:r>
            <a:r>
              <a:rPr lang="en-US" altLang="zh-CN" sz="25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opens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 file by creating an object and associating a stream of bytes or characters with it.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also associate streams with different devices.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creates three stream objects when a program begins executing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System.in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System.out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System.err</a:t>
            </a:r>
            <a:endParaRPr lang="en-US" altLang="zh-CN" sz="21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provides methods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setIn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setOut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and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setErr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</a:t>
            </a:r>
            <a:r>
              <a:rPr lang="en-US" altLang="zh-CN" sz="25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redirect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standard input, output and error streams, respectively.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Reads the next byte of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b)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read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b,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off,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reset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Repositions this stream to the position at the time the mark method was last called on this input stream. 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long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skip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(long n)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Skips over and discards n bytes of data from this input stream.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Method Summary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close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Closes this output stream and releases any system resources associated with this stream.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flush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Flushes this output stream and forces any buffered output bytes to be written out.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b) </a:t>
            </a:r>
            <a:b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         Writes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b.length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bytes from the specified byte array to this output stream. 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(byte[] b,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off,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Writes </a:t>
            </a:r>
            <a:r>
              <a:rPr lang="en-US" altLang="zh-CN" sz="18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len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bytes from the specified byte array starting at offset off to this output stream.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abstract  void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  <a:hlinkClick r:id="rId2" action="ppaction://hlinkfile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b)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Writes the specified byte to this output stream.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PipedOutputStream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Establish pipes between two threads in a program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Pipes are synchronized communication channels between threads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FilterInputStream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FilterOutputStream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Provides additional functionality to stream, such as aggregating data byte into meaningful primitive-type units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PrintStream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class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Performs text output to a specified stream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Support the print()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println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() methods for all types, including Object.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DataOutput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interfaces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For reading and writing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primitive types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a file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implemented by classes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DataInputStream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DataOutput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implemented by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DataOuputStream</a:t>
            </a:r>
            <a:endParaRPr lang="en-US" altLang="zh-CN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SequenceInputStream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 enables concatenation of several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InputStreams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– program sees group as one continuous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InputStream</a:t>
            </a:r>
            <a:endParaRPr lang="en-US" altLang="zh-CN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Examples: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SequenceInputStreamDemo.java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RandomAccessFileDeom</a:t>
            </a:r>
            <a:endParaRPr lang="en-US" altLang="zh-CN" sz="16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15.</a:t>
            </a:r>
            <a:r>
              <a:rPr lang="en-US" altLang="zh-CN" dirty="0">
                <a:solidFill>
                  <a:srgbClr val="59D9B3"/>
                </a:solidFill>
                <a:latin typeface="Arial"/>
              </a:rPr>
              <a:t>7</a:t>
            </a:r>
            <a:r>
              <a:rPr lang="en-US" dirty="0">
                <a:solidFill>
                  <a:srgbClr val="59D9B3"/>
                </a:solidFill>
                <a:latin typeface="Arial"/>
              </a:rPr>
              <a:t>.1 Interfaces and Classes for Byte-Based Input and Output (cont.)</a:t>
            </a: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Buffering</a:t>
            </a: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an I/O-performance-enhancement technique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Greatly increases efficiency of an application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Output (uses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Each output statement does not necessarily result in an actual physical transfer of data to the output device – data is directed to a region of memory called a buffer (faster than writing to file)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buffer is full, actual transfer to output device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performed in one large physical output operation (also called logical output operations)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Partially filled buffer can be forced out with method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flush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9D9B3"/>
                </a:solidFill>
                <a:latin typeface="Arial"/>
              </a:rPr>
              <a:t>15.7.1 Interfaces and Classes for Byte-Based Input and Output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CN" sz="27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Input (uses </a:t>
            </a:r>
            <a:r>
              <a:rPr lang="en-US" altLang="zh-CN" sz="27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BufferedInputStream</a:t>
            </a:r>
            <a:r>
              <a:rPr lang="en-US" altLang="zh-CN" sz="27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Many logical chunks of data from a file are read as one physical input operation (also called logical input operation)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buffer is empty, next physical input operation is performed</a:t>
            </a: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ByteArrayInputStream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ByteArrayOutputStream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 used for inputting from byte arrays in memory and outputting to byte arrays in memory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h17imageslides_Page_6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645E54-C303-4AFE-9C6C-A18B150A51D5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59D9B3"/>
                </a:solidFill>
                <a:latin typeface="Arial"/>
              </a:rPr>
              <a:t>15.7.2 Interfaces and Classes for Character-Based Input and Output</a:t>
            </a: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Writer abstract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Unicode two-byte, character-based streams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FileReader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FileWriter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Can use to read/write the </a:t>
            </a:r>
            <a:r>
              <a:rPr lang="en-US" altLang="zh-CN" sz="21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contens</a:t>
            </a:r>
            <a:r>
              <a:rPr lang="en-US" altLang="zh-CN" sz="21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of a file.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Enable buffering for character-based streams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CharArrayReader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CharArrayWriter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 and write streams of characters to character arrays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LineNumberReader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Buffered character stream that keeps track of number of lines read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PipedWriter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Implement piped-character streams that can be used to transfer information between threads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StringReader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StringWriter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Read characters from and write characters to Strings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68DF41F-60BC-435F-BDA8-8B24AE5FE9F7}" type="slidenum">
              <a:rPr lang="zh-CN" altLang="en-US" smtClean="0">
                <a:ea typeface="宋体" charset="-122"/>
              </a:rPr>
              <a:pPr/>
              <a:t>68</a:t>
            </a:fld>
            <a:endParaRPr lang="en-US" altLang="zh-CN">
              <a:ea typeface="宋体" charset="-122"/>
            </a:endParaRPr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ZIP Archives </a:t>
            </a: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Tahoma" pitchFamily="34" charset="0"/>
                <a:ea typeface="Tahoma" pitchFamily="34" charset="0"/>
                <a:cs typeface="Tahoma" pitchFamily="34" charset="0"/>
              </a:rPr>
              <a:t>ZIP archives store one or more files in (usually) compressed format.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Tahoma" pitchFamily="34" charset="0"/>
                <a:ea typeface="Tahoma" pitchFamily="34" charset="0"/>
                <a:cs typeface="Tahoma" pitchFamily="34" charset="0"/>
              </a:rPr>
              <a:t>Each ZIP archive has a header with information such as the name of the file and the compression method that was used.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灯片编号占位符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056CF62-6282-4966-87FD-8947CB3D7216}" type="slidenum">
              <a:rPr lang="zh-CN" altLang="en-US" smtClean="0">
                <a:ea typeface="宋体" charset="-122"/>
              </a:rPr>
              <a:pPr/>
              <a:t>69</a:t>
            </a:fld>
            <a:endParaRPr lang="en-US" altLang="zh-CN">
              <a:ea typeface="宋体" charset="-122"/>
            </a:endParaRPr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a typical code sequence to read through a ZIP file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397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4219465"/>
              </p:ext>
            </p:extLst>
          </p:nvPr>
        </p:nvGraphicFramePr>
        <p:xfrm>
          <a:off x="609600" y="1381125"/>
          <a:ext cx="7861300" cy="52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Document" r:id="rId3" imgW="11834804" imgH="7956368" progId="Word.Document.8">
                  <p:embed/>
                </p:oleObj>
              </mc:Choice>
              <mc:Fallback>
                <p:oleObj name="Document" r:id="rId3" imgW="11834804" imgH="7956368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81125"/>
                        <a:ext cx="7861300" cy="528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15.2  </a:t>
            </a:r>
            <a:r>
              <a:rPr lang="en-US" dirty="0">
                <a:solidFill>
                  <a:srgbClr val="004DCC"/>
                </a:solidFill>
                <a:latin typeface="Arial"/>
              </a:rPr>
              <a:t>Files and Streams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programs perform stream-based processing with</a:t>
            </a:r>
          </a:p>
          <a:p>
            <a:pPr marL="109537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classes and interfaces from package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java.io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the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subpackages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</a:t>
            </a:r>
            <a:r>
              <a:rPr lang="en-US" altLang="zh-CN" sz="2300" b="1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java.nio</a:t>
            </a:r>
            <a:r>
              <a:rPr lang="en-US" altLang="zh-CN" sz="2300" b="1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SE 8 adds another type of Stream</a:t>
            </a:r>
          </a:p>
          <a:p>
            <a:pPr lvl="1"/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Section 17.13, we use the Files method lines to create one of these new streams containing the lines of text in a file.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09474D-A7FC-4D56-8C23-645D4A6E858F}" type="slidenum">
              <a:rPr lang="zh-CN" altLang="en-US" smtClean="0">
                <a:ea typeface="宋体" charset="-122"/>
              </a:rPr>
              <a:pPr/>
              <a:t>70</a:t>
            </a:fld>
            <a:endParaRPr lang="en-US" altLang="zh-CN">
              <a:ea typeface="宋体" charset="-122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to read a text file inside a ZIP file, you can use the following loop: 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49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914400" y="1447800"/>
          <a:ext cx="6596063" cy="444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文档" r:id="rId3" imgW="11807381" imgH="7954403" progId="Word.Document.8">
                  <p:embed/>
                </p:oleObj>
              </mc:Choice>
              <mc:Fallback>
                <p:oleObj name="文档" r:id="rId3" imgW="11807381" imgH="7954403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6596063" cy="444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872C969-3F48-4910-9E99-2126ABBFAAA7}" type="slidenum">
              <a:rPr lang="zh-CN" altLang="en-US" smtClean="0">
                <a:ea typeface="宋体" charset="-122"/>
              </a:rPr>
              <a:pPr/>
              <a:t>71</a:t>
            </a:fld>
            <a:endParaRPr lang="en-US" altLang="zh-CN">
              <a:ea typeface="宋体" charset="-122"/>
            </a:endParaRPr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004DCC"/>
                </a:solidFill>
                <a:latin typeface="Arial"/>
              </a:rPr>
              <a:t>a typical code sequence to place entry into the ZIP file </a:t>
            </a:r>
            <a:endParaRPr lang="zh-CN" altLang="en-US" sz="3200" dirty="0">
              <a:solidFill>
                <a:srgbClr val="004DCC"/>
              </a:solidFill>
              <a:latin typeface="Arial"/>
            </a:endParaRPr>
          </a:p>
        </p:txBody>
      </p:sp>
      <p:graphicFrame>
        <p:nvGraphicFramePr>
          <p:cNvPr id="860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335088" y="1346200"/>
          <a:ext cx="6599237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文档" r:id="rId3" imgW="11807381" imgH="7952603" progId="Word.Document.8">
                  <p:embed/>
                </p:oleObj>
              </mc:Choice>
              <mc:Fallback>
                <p:oleObj name="文档" r:id="rId3" imgW="11807381" imgH="7952603" progId="Word.Document.8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1346200"/>
                        <a:ext cx="6599237" cy="444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91B4C97-A7A0-4E2E-811C-CEC1DC6C3525}" type="slidenum">
              <a:rPr lang="zh-CN" altLang="en-US" smtClean="0">
                <a:ea typeface="宋体" charset="-122"/>
              </a:rPr>
              <a:pPr/>
              <a:t>72</a:t>
            </a:fld>
            <a:endParaRPr lang="en-US" altLang="zh-CN">
              <a:ea typeface="宋体" charset="-122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Two examples: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charset="-122"/>
              </a:rPr>
              <a:t>ZipCompress.java</a:t>
            </a:r>
          </a:p>
          <a:p>
            <a:pPr lvl="1" eaLnBrk="1" hangingPunct="1"/>
            <a:r>
              <a:rPr lang="en-US" altLang="zh-CN" dirty="0">
                <a:ea typeface="宋体" charset="-122"/>
              </a:rPr>
              <a:t>Create a zip file and  then input an entry in it.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ZipTest.java</a:t>
            </a:r>
          </a:p>
          <a:p>
            <a:pPr lvl="1" eaLnBrk="1" hangingPunct="1"/>
            <a:endParaRPr lang="en-US" altLang="zh-CN" dirty="0">
              <a:ea typeface="宋体" charset="-122"/>
            </a:endParaRPr>
          </a:p>
          <a:p>
            <a:pPr lvl="1" eaLnBrk="1" hangingPunct="1"/>
            <a:endParaRPr lang="en-US" altLang="zh-CN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pic>
        <p:nvPicPr>
          <p:cNvPr id="15053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048000"/>
            <a:ext cx="541020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447800"/>
            <a:ext cx="13335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152400" y="6019800"/>
            <a:ext cx="39147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indent="-228600"/>
            <a:r>
              <a:rPr lang="en-US" altLang="zh-CN">
                <a:ea typeface="宋体" charset="-122"/>
                <a:cs typeface="AGaramond" pitchFamily="18" charset="0"/>
              </a:rPr>
              <a:t>S</a:t>
            </a:r>
            <a:r>
              <a:rPr lang="en-US" altLang="zh-CN">
                <a:ea typeface="Times New Roman" pitchFamily="18" charset="0"/>
                <a:cs typeface="AGaramond" pitchFamily="18" charset="0"/>
              </a:rPr>
              <a:t>ee also:http://www.trustice.com/java/tar/</a:t>
            </a:r>
          </a:p>
        </p:txBody>
      </p:sp>
      <p:sp>
        <p:nvSpPr>
          <p:cNvPr id="150536" name="矩形 7"/>
          <p:cNvSpPr>
            <a:spLocks noChangeArrowheads="1"/>
          </p:cNvSpPr>
          <p:nvPr/>
        </p:nvSpPr>
        <p:spPr bwMode="auto">
          <a:xfrm>
            <a:off x="228600" y="6519863"/>
            <a:ext cx="41862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Rar file : http://orz.javaeye.com/blog/110479</a:t>
            </a:r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9DDFEF8-44D0-45AA-B609-394BE3C374DC}" type="slidenum">
              <a:rPr lang="zh-CN" altLang="en-US" smtClean="0">
                <a:ea typeface="宋体" charset="-122"/>
              </a:rPr>
              <a:pPr/>
              <a:t>73</a:t>
            </a:fld>
            <a:endParaRPr lang="en-US" altLang="zh-CN">
              <a:ea typeface="宋体" charset="-122"/>
            </a:endParaRP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Save image in the file(.jpg)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JPEGImageEncoder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Encodes buffers of image data into JPEG data streams.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Required to provide image data in a Raster or a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BufferedImage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JPEGImageDecoder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This interface describes a JPEG data stream decoder.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Takes an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InputStream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 that contains JPEG encoded image data.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Returned in either a Raster or a </a:t>
            </a:r>
            <a:r>
              <a:rPr lang="en-US" altLang="zh-CN" sz="2200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BufferedImage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. </a:t>
            </a:r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DE63F7D-0A3F-E846-A05C-B04A66C3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003"/>
            <a:ext cx="8229600" cy="421023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AC8FA7E-A484-5442-AF4A-9AA91A2A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B476E-4510-D64F-8CD5-19ED709D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34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EECB1-5979-A343-A989-4EE5EB00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8" y="1111250"/>
            <a:ext cx="8722483" cy="463549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FD0E409-DF1B-5B4A-8858-1B3BAC55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631A7-1674-B94C-8705-7FE9DD93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90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Write and receive data (.</a:t>
            </a:r>
            <a:r>
              <a:rPr lang="en-US" altLang="zh-CN" sz="3200" b="1" kern="1200" dirty="0" err="1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xls</a:t>
            </a:r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)</a:t>
            </a:r>
            <a:endParaRPr lang="zh-CN" altLang="en-US" sz="3200" b="1" kern="1200" dirty="0">
              <a:solidFill>
                <a:srgbClr val="004DCC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  <a:ea typeface="+mj-ea"/>
              <a:cs typeface="+mj-cs"/>
            </a:endParaRPr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charset="-122"/>
              </a:rPr>
              <a:t>ExcelTest.java</a:t>
            </a:r>
          </a:p>
          <a:p>
            <a:endParaRPr lang="en-US" altLang="zh-CN">
              <a:ea typeface="宋体" charset="-122"/>
            </a:endParaRPr>
          </a:p>
          <a:p>
            <a:r>
              <a:rPr lang="en-US" altLang="zh-CN">
                <a:ea typeface="宋体" charset="-122"/>
              </a:rPr>
              <a:t>Xls.jar</a:t>
            </a:r>
            <a:endParaRPr lang="zh-CN" altLang="en-US">
              <a:ea typeface="宋体" charset="-122"/>
            </a:endParaRPr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80F372D-1CF8-44E5-9D67-3FDC8966197D}" type="slidenum">
              <a:rPr lang="zh-CN" altLang="en-US" smtClean="0">
                <a:ea typeface="宋体" charset="-122"/>
              </a:rPr>
              <a:pPr/>
              <a:t>76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36474D-1745-49B3-A6A7-10E15EEE5DF9}" type="slidenum">
              <a:rPr lang="zh-CN" altLang="en-US" smtClean="0">
                <a:ea typeface="宋体" charset="-122"/>
              </a:rPr>
              <a:pPr/>
              <a:t>77</a:t>
            </a:fld>
            <a:endParaRPr lang="en-US" altLang="zh-CN">
              <a:ea typeface="宋体" charset="-122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kern="1200" dirty="0">
                <a:solidFill>
                  <a:srgbClr val="004D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An other Class: Runtime</a:t>
            </a: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Every Java application has a single instance of class Runtime that allows the application to interface with the environment in which the application is running. </a:t>
            </a:r>
          </a:p>
          <a:p>
            <a:pPr eaLnBrk="1" hangingPunct="1"/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2" action="ppaction://hlinkfile" tooltip="class in java.lang"/>
              </a:rPr>
              <a:t>Process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3" action="ppaction://hlinkfile"/>
              </a:rPr>
              <a:t>exec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  <a:hlinkClick r:id="rId4" action="ppaction://hlinkfile" tooltip="class in java.lang"/>
              </a:rPr>
              <a:t>String</a:t>
            </a:r>
            <a:r>
              <a:rPr lang="en-US" altLang="zh-CN" sz="24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 command) 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Executes the specified string command in a separate process.</a:t>
            </a:r>
          </a:p>
          <a:p>
            <a:pPr lvl="1" eaLnBrk="1" hangingPunct="1"/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endParaRPr lang="zh-CN" altLang="en-US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Exec1.java</a:t>
            </a:r>
          </a:p>
          <a:p>
            <a:pPr lvl="1" eaLnBrk="1" hangingPunct="1"/>
            <a:r>
              <a:rPr lang="en-US" altLang="zh-CN" sz="22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Exec2.java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0A1E2B-8C6D-064C-842E-35367946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FE4AA71-3B4F-304F-844D-5AC56EB7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>
                <a:effectLst/>
              </a:rPr>
              <a:t>Main Differences </a:t>
            </a:r>
            <a:r>
              <a:rPr lang="en" altLang="zh-CN" dirty="0" err="1">
                <a:effectLst/>
              </a:rPr>
              <a:t>Betwe</a:t>
            </a:r>
            <a:r>
              <a:rPr lang="en-US" altLang="zh-CN" dirty="0">
                <a:effectLst/>
              </a:rPr>
              <a:t>e</a:t>
            </a:r>
            <a:r>
              <a:rPr lang="en" altLang="zh-CN" dirty="0">
                <a:effectLst/>
              </a:rPr>
              <a:t>n Java NIO and IO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FFFF4-7C99-314D-B2DB-CA3B36D7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052B7-67B2-8647-97AD-A6249312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49114"/>
            <a:ext cx="6048672" cy="27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8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14D93A-F09B-4F47-ADA1-7D93F37F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endParaRPr lang="en" altLang="zh-CN" dirty="0">
              <a:hlinkClick r:id="rId2"/>
            </a:endParaRPr>
          </a:p>
          <a:p>
            <a:r>
              <a:rPr lang="en" altLang="zh-CN" dirty="0">
                <a:hlinkClick r:id="rId2"/>
              </a:rPr>
              <a:t>http://ifeve.com/overview/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8AED8C-6BE3-CA40-B7AE-7BE36969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DA5EAD-FB2C-4640-BF83-4F267421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76DBA-5B23-9342-9645-38008C19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" y="1695748"/>
            <a:ext cx="3707904" cy="3466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C6BE76-623C-5647-A2F8-BD8E100D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781" y="1852462"/>
            <a:ext cx="5412945" cy="34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Interfaces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DirectoryStream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classes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(all from package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java.nio.file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interface</a:t>
            </a:r>
            <a:r>
              <a:rPr lang="en-US" altLang="zh-CN" sz="2400" dirty="0"/>
              <a:t>—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Objects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classes that implement Path represent the location of a file or directory.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Paths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class—Provides static methods used to get a Path object representing a file or directory location.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Files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class—Provides static methods for common file and directory manipulations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DirectoryStream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interface—Objects of classes that implement this interface enable a program to iterate through the contents of a directory. 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6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15.3  </a:t>
            </a:r>
            <a:r>
              <a:rPr lang="en-US" altLang="zh-CN" dirty="0">
                <a:solidFill>
                  <a:srgbClr val="004DCC"/>
                </a:solidFill>
                <a:latin typeface="Arial"/>
              </a:rPr>
              <a:t>Using NIO Classes and Interfaces to Get File and Directory Information (cont.)</a:t>
            </a:r>
            <a:endParaRPr lang="zh-CN" altLang="en-US" dirty="0">
              <a:solidFill>
                <a:srgbClr val="004DCC"/>
              </a:solidFill>
              <a:latin typeface="Arial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Creating Path Objects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043608" y="2274838"/>
            <a:ext cx="72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zh-CN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Paths.</a:t>
            </a:r>
            <a:r>
              <a:rPr lang="en-US" altLang="zh-CN" i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"C:/"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Xmp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u="sng" dirty="0">
                <a:solidFill>
                  <a:srgbClr val="6A3E3E"/>
                </a:solidFill>
                <a:latin typeface="Consolas" panose="020B0609020204030204" pitchFamily="49" charset="0"/>
              </a:rPr>
              <a:t>path2</a:t>
            </a:r>
            <a:r>
              <a:rPr lang="en-US" altLang="zh-CN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Paths.</a:t>
            </a:r>
            <a:r>
              <a:rPr lang="en-US" altLang="zh-CN" i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"C:/Xmp"</a:t>
            </a:r>
            <a:r>
              <a:rPr lang="en-US" altLang="zh-CN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URI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URI.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"file://C:/Xmp/dd.txt"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  //on Windows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Path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Paths.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get(</a:t>
            </a:r>
            <a:r>
              <a:rPr lang="en-US" altLang="zh-CN" i="1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URI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URI.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"file:/home/dd.txt"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  //on Mac  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149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995</TotalTime>
  <Words>2420</Words>
  <Application>Microsoft Macintosh PowerPoint</Application>
  <PresentationFormat>全屏显示(4:3)</PresentationFormat>
  <Paragraphs>349</Paragraphs>
  <Slides>79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100" baseType="lpstr">
      <vt:lpstr>等线</vt:lpstr>
      <vt:lpstr>黑体</vt:lpstr>
      <vt:lpstr>宋体</vt:lpstr>
      <vt:lpstr>AGaramond</vt:lpstr>
      <vt:lpstr>font0000000022115a4b</vt:lpstr>
      <vt:lpstr>Goudy Sans Medium</vt:lpstr>
      <vt:lpstr>LucidaSansTypewriter</vt:lpstr>
      <vt:lpstr>Arial</vt:lpstr>
      <vt:lpstr>Calibri</vt:lpstr>
      <vt:lpstr>Consolas</vt:lpstr>
      <vt:lpstr>Lucida Console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Concourse</vt:lpstr>
      <vt:lpstr>Document</vt:lpstr>
      <vt:lpstr>文档</vt:lpstr>
      <vt:lpstr>Chapter 15 Files, Input/Output Streams, NIO and XML Serialization</vt:lpstr>
      <vt:lpstr>Objectives</vt:lpstr>
      <vt:lpstr>15.1  Introduction</vt:lpstr>
      <vt:lpstr>15.2  Files and Streams</vt:lpstr>
      <vt:lpstr>15.2  Files and Streams (cont.)</vt:lpstr>
      <vt:lpstr>15.2  Files and Streams (cont.)</vt:lpstr>
      <vt:lpstr>15.2  Files and Streams (cont.)</vt:lpstr>
      <vt:lpstr>15.3  Using NIO Classes and Interfaces to Get File and Directory Information</vt:lpstr>
      <vt:lpstr>15.3  Using NIO Classes and Interfaces to Get File and Directory Information (cont.)</vt:lpstr>
      <vt:lpstr>15.3  Using NIO Classes and Interfaces to Get File and Directory Information (cont.)</vt:lpstr>
      <vt:lpstr>PowerPoint 演示文稿</vt:lpstr>
      <vt:lpstr>PowerPoint 演示文稿</vt:lpstr>
      <vt:lpstr>PowerPoint 演示文稿</vt:lpstr>
      <vt:lpstr>15.3  Using NIO Classes and Interfaces to Get File and Directory Information (cont.)</vt:lpstr>
      <vt:lpstr>PowerPoint 演示文稿</vt:lpstr>
      <vt:lpstr>PowerPoint 演示文稿</vt:lpstr>
      <vt:lpstr>15.4  Sequential Text Files</vt:lpstr>
      <vt:lpstr>15.4.1 Creating a Sequential-Access  Text File</vt:lpstr>
      <vt:lpstr>PowerPoint 演示文稿</vt:lpstr>
      <vt:lpstr>15.4.1 Creating a Sequential-Access  Text File (cont.)</vt:lpstr>
      <vt:lpstr>15.4.1 Creating a Sequential-Access Text File (cont.)</vt:lpstr>
      <vt:lpstr>15.4.1 Creating a Sequential-Access Text File (cont.)</vt:lpstr>
      <vt:lpstr>15.4.1 Creating a Sequential-Access Text File (cont.)</vt:lpstr>
      <vt:lpstr>PowerPoint 演示文稿</vt:lpstr>
      <vt:lpstr>PowerPoint 演示文稿</vt:lpstr>
      <vt:lpstr>15.4.2 Reading Data from a Sequential-Access Text File</vt:lpstr>
      <vt:lpstr>PowerPoint 演示文稿</vt:lpstr>
      <vt:lpstr>15.4.3 Case Study: A Credit-Inquiry Program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15.4.4 Updating Sequential-Access Files</vt:lpstr>
      <vt:lpstr>15.5  XML Serialization</vt:lpstr>
      <vt:lpstr>15.5  XML Serialization</vt:lpstr>
      <vt:lpstr>15.5.1 Creating a Sequential File Using XML Serialization</vt:lpstr>
      <vt:lpstr>PowerPoint 演示文稿</vt:lpstr>
      <vt:lpstr>PowerPoint 演示文稿</vt:lpstr>
      <vt:lpstr>PowerPoint 演示文稿</vt:lpstr>
      <vt:lpstr>15.5.1 Creating a Sequential File Using XML Serialization(cont.)</vt:lpstr>
      <vt:lpstr>PowerPoint 演示文稿</vt:lpstr>
      <vt:lpstr>PowerPoint 演示文稿</vt:lpstr>
      <vt:lpstr>PowerPoint 演示文稿</vt:lpstr>
      <vt:lpstr>15.6  FileChooser and DirectorChooser Dialogs</vt:lpstr>
      <vt:lpstr>15.6  FileChooser and DirectorChooser Dialogs (cont.)</vt:lpstr>
      <vt:lpstr>PowerPoint 演示文稿</vt:lpstr>
      <vt:lpstr>PowerPoint 演示文稿</vt:lpstr>
      <vt:lpstr>15.6  FileChooser and DirectorChooser Dialogs (cont.)</vt:lpstr>
      <vt:lpstr>15.6  FileChooser and DirectorChooser Dialogs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15.7  Additional java.io Classes</vt:lpstr>
      <vt:lpstr>PowerPoint 演示文稿</vt:lpstr>
      <vt:lpstr>15.7.1 Interfaces and Classes for Byte-Based Input and Output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15.7.1 Interfaces and Classes for Byte-Based Input and Output (cont.)</vt:lpstr>
      <vt:lpstr>PowerPoint 演示文稿</vt:lpstr>
      <vt:lpstr>15.7.2 Interfaces and Classes for Character-Based Input and Output</vt:lpstr>
      <vt:lpstr>ZIP Archives </vt:lpstr>
      <vt:lpstr>a typical code sequence to read through a ZIP file</vt:lpstr>
      <vt:lpstr>to read a text file inside a ZIP file, you can use the following loop: </vt:lpstr>
      <vt:lpstr>a typical code sequence to place entry into the ZIP file </vt:lpstr>
      <vt:lpstr>Two examples:</vt:lpstr>
      <vt:lpstr>Save image in the file(.jpg)</vt:lpstr>
      <vt:lpstr>PowerPoint 演示文稿</vt:lpstr>
      <vt:lpstr>PowerPoint 演示文稿</vt:lpstr>
      <vt:lpstr>Write and receive data (.xls)</vt:lpstr>
      <vt:lpstr>An other Class: Runtime</vt:lpstr>
      <vt:lpstr>Main Differences Between Java NIO and IO 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 Files, Streams and  Object Serialization</dc:title>
  <dc:creator>paul</dc:creator>
  <cp:lastModifiedBy>Microsoft Office 用户</cp:lastModifiedBy>
  <cp:revision>139</cp:revision>
  <dcterms:created xsi:type="dcterms:W3CDTF">2009-06-19T14:06:43Z</dcterms:created>
  <dcterms:modified xsi:type="dcterms:W3CDTF">2019-04-18T10:01:18Z</dcterms:modified>
</cp:coreProperties>
</file>